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95" r:id="rId6"/>
    <p:sldId id="296" r:id="rId7"/>
    <p:sldId id="297" r:id="rId8"/>
    <p:sldId id="298" r:id="rId9"/>
    <p:sldId id="300" r:id="rId10"/>
    <p:sldId id="306" r:id="rId11"/>
    <p:sldId id="299" r:id="rId12"/>
    <p:sldId id="301" r:id="rId13"/>
    <p:sldId id="302" r:id="rId14"/>
    <p:sldId id="303" r:id="rId15"/>
    <p:sldId id="304" r:id="rId16"/>
    <p:sldId id="305" r:id="rId17"/>
    <p:sldId id="307" r:id="rId18"/>
    <p:sldId id="311" r:id="rId19"/>
    <p:sldId id="328" r:id="rId20"/>
    <p:sldId id="315" r:id="rId21"/>
    <p:sldId id="310" r:id="rId22"/>
    <p:sldId id="316" r:id="rId23"/>
    <p:sldId id="324" r:id="rId24"/>
    <p:sldId id="330" r:id="rId25"/>
    <p:sldId id="329" r:id="rId26"/>
    <p:sldId id="326" r:id="rId27"/>
    <p:sldId id="308" r:id="rId28"/>
    <p:sldId id="309" r:id="rId29"/>
    <p:sldId id="312" r:id="rId30"/>
    <p:sldId id="313" r:id="rId31"/>
    <p:sldId id="314" r:id="rId32"/>
    <p:sldId id="331" r:id="rId33"/>
    <p:sldId id="332" r:id="rId34"/>
    <p:sldId id="333" r:id="rId35"/>
    <p:sldId id="334" r:id="rId36"/>
    <p:sldId id="335" r:id="rId37"/>
    <p:sldId id="336" r:id="rId38"/>
    <p:sldId id="337" r:id="rId39"/>
  </p:sldIdLst>
  <p:sldSz cx="9144000" cy="5143500" type="screen16x9"/>
  <p:notesSz cx="6858000" cy="9144000"/>
  <p:embeddedFontLst>
    <p:embeddedFont>
      <p:font typeface="Roboto Slab"/>
      <p:regular r:id="rId43"/>
    </p:embeddedFont>
    <p:embeddedFont>
      <p:font typeface="Source Sans Pro" panose="020B0503030403020204"/>
      <p:regular r:id="rId44"/>
    </p:embeddedFont>
    <p:embeddedFont>
      <p:font typeface="Roboto Slab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 panose="020B0503030403020204"/>
              <a:buChar char="◎"/>
              <a:defRPr sz="30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○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◉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334408" y="1365721"/>
            <a:ext cx="8229601" cy="2715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 smtClean="0">
                <a:solidFill>
                  <a:srgbClr val="0D21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DAPR – Distribued Application Runtime</a:t>
            </a:r>
            <a:endParaRPr sz="5400" dirty="0">
              <a:solidFill>
                <a:srgbClr val="0D21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31" y="229907"/>
            <a:ext cx="2041932" cy="1502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D2192"/>
                </a:solidFill>
              </a:rPr>
              <a:t>Kontejnerizovano</a:t>
            </a:r>
            <a:r>
              <a:rPr lang="en-US" b="1" dirty="0" smtClean="0">
                <a:solidFill>
                  <a:srgbClr val="0D2192"/>
                </a:solidFill>
              </a:rPr>
              <a:t> </a:t>
            </a:r>
            <a:r>
              <a:rPr lang="en-US" b="1" dirty="0" err="1" smtClean="0">
                <a:solidFill>
                  <a:srgbClr val="0D2192"/>
                </a:solidFill>
              </a:rPr>
              <a:t>okru</a:t>
            </a:r>
            <a:r>
              <a:rPr lang="sr-Latn-RS" b="1" dirty="0" smtClean="0">
                <a:solidFill>
                  <a:srgbClr val="0D2192"/>
                </a:solidFill>
              </a:rPr>
              <a:t>ženje</a:t>
            </a:r>
            <a:endParaRPr lang="sr-Latn-RS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86150" y="1156855"/>
            <a:ext cx="393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Kubernetes hosted DAPR sidecar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26" y="1719555"/>
            <a:ext cx="6170902" cy="303029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Performanse DAPR-a</a:t>
            </a:r>
            <a:endParaRPr 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4" y="2374898"/>
            <a:ext cx="4872471" cy="18693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150" y="1205345"/>
            <a:ext cx="6335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Obrazac saobraćaja DAPR-a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Poziv DAPR operacije - najmanje jedan mrežni poziv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Povećanje performansi – forsiranje gRPC-a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DAPR i servisne mreže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83132" y="1671814"/>
            <a:ext cx="3273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 li je DAPR servisna mreža?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Sličnost: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oboje podrazumevaju sidecar arhitekturu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Razlika: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svrha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- DAPR pruža distribuirane funkcionalnosti, servisna mreža pruža      namenski mrežni infrastrukturni sloj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32" y="1671814"/>
            <a:ext cx="3434368" cy="273739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0D2192"/>
                </a:solidFill>
              </a:rPr>
              <a:t>DAPR i servisna mreža zajedno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72" y="1309255"/>
            <a:ext cx="5643638" cy="281810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344" y="689121"/>
            <a:ext cx="9344890" cy="702600"/>
          </a:xfrm>
        </p:spPr>
        <p:txBody>
          <a:bodyPr/>
          <a:lstStyle/>
          <a:p>
            <a:pPr algn="ctr"/>
            <a:r>
              <a:rPr lang="sr-Latn-RS" sz="3200" b="1" dirty="0" smtClean="0">
                <a:solidFill>
                  <a:srgbClr val="0D2192"/>
                </a:solidFill>
              </a:rPr>
              <a:t>Primer korišćenja DAPR-a</a:t>
            </a:r>
            <a:br>
              <a:rPr lang="sr-Latn-RS" sz="3200" b="1" dirty="0" smtClean="0">
                <a:solidFill>
                  <a:srgbClr val="0D2192"/>
                </a:solidFill>
              </a:rPr>
            </a:br>
            <a:r>
              <a:rPr lang="sr-Latn-RS" sz="3200" b="1" dirty="0" smtClean="0">
                <a:solidFill>
                  <a:srgbClr val="0D2192"/>
                </a:solidFill>
              </a:rPr>
              <a:t>Sistem evidentiranja radnog vremena radnika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96" y="1692692"/>
            <a:ext cx="4090828" cy="2617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359" y="83602"/>
            <a:ext cx="2866225" cy="430730"/>
          </a:xfrm>
        </p:spPr>
        <p:txBody>
          <a:bodyPr/>
          <a:lstStyle/>
          <a:p>
            <a:r>
              <a:rPr lang="en-US" dirty="0" err="1" smtClean="0">
                <a:solidFill>
                  <a:srgbClr val="0D2192"/>
                </a:solidFill>
              </a:rPr>
              <a:t>Arhitektura</a:t>
            </a:r>
            <a:r>
              <a:rPr lang="en-US" dirty="0" smtClean="0">
                <a:solidFill>
                  <a:srgbClr val="0D2192"/>
                </a:solidFill>
              </a:rPr>
              <a:t> </a:t>
            </a:r>
            <a:r>
              <a:rPr lang="en-US" dirty="0" err="1" smtClean="0">
                <a:solidFill>
                  <a:srgbClr val="0D2192"/>
                </a:solidFill>
              </a:rPr>
              <a:t>sistema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 descr="Copy of DAPR microservices.drawio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115" y="684530"/>
            <a:ext cx="4638040" cy="40652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D2192"/>
                </a:solidFill>
              </a:rPr>
              <a:t>Konfiguracija</a:t>
            </a:r>
            <a:r>
              <a:rPr lang="en-US" dirty="0" smtClean="0">
                <a:solidFill>
                  <a:srgbClr val="0D2192"/>
                </a:solidFill>
              </a:rPr>
              <a:t> u .NET-u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86150" y="1149531"/>
            <a:ext cx="7482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Instalalacija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Nuget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paketa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Dapr.Client</a:t>
            </a:r>
            <a:endParaRPr 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Konfigurisanje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Dapr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clienta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,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kao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interfejsa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DAPR sidecar-u,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kroz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Dependency injection u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Program.cs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(.NET6, .NET7),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ili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u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Startup.cs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(NET Core 3.1, .NET Core 5.0)</a:t>
            </a:r>
            <a:endParaRPr 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059" y="2363865"/>
            <a:ext cx="5685927" cy="103770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D2192"/>
                </a:solidFill>
              </a:rPr>
              <a:t>Konfiguracija</a:t>
            </a:r>
            <a:r>
              <a:rPr lang="en-US" dirty="0" smtClean="0">
                <a:solidFill>
                  <a:srgbClr val="0D2192"/>
                </a:solidFill>
              </a:rPr>
              <a:t> u </a:t>
            </a:r>
            <a:r>
              <a:rPr lang="x-none" altLang="en-US" dirty="0" smtClean="0">
                <a:solidFill>
                  <a:srgbClr val="0D2192"/>
                </a:solidFill>
              </a:rPr>
              <a:t>NodeJS okruženju</a:t>
            </a:r>
            <a:endParaRPr lang="x-none" altLang="en-US" dirty="0" smtClean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86150" y="1143181"/>
            <a:ext cx="748240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Potrebno je dodati modul </a:t>
            </a:r>
            <a:r>
              <a:rPr lang="x-none" alt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@dapr/dapr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projektu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Konfigurisanje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x-none" alt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 instanciranje DaprClient instance kako bi komunikacija sa Dapr Sidecar-om bila moguća</a:t>
            </a:r>
            <a:endParaRPr lang="x-none" alt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4" name="Picture 3" descr="Screenshot 2023-02-01 at 17.35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4875" y="2268855"/>
            <a:ext cx="4794885" cy="17913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37" y="231920"/>
            <a:ext cx="7571700" cy="702600"/>
          </a:xfrm>
        </p:spPr>
        <p:txBody>
          <a:bodyPr/>
          <a:lstStyle/>
          <a:p>
            <a:r>
              <a:rPr lang="en-US" b="1" dirty="0" smtClean="0">
                <a:solidFill>
                  <a:srgbClr val="0D2192"/>
                </a:solidFill>
              </a:rPr>
              <a:t>Bindings</a:t>
            </a:r>
            <a:endParaRPr lang="sr-Latn-RS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91837" y="1010720"/>
            <a:ext cx="4468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Omogućava mikroservisima: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Hendlovanje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doga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đaja iz eksternih sistema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Objavljivanje događaja eksternim sistemima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" y="1918248"/>
            <a:ext cx="7349836" cy="1784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64" y="4294909"/>
            <a:ext cx="452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Nije isto što i pubslish/subscribe mehanizam! </a:t>
            </a:r>
            <a:endParaRPr 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lstStyle/>
          <a:p>
            <a:r>
              <a:rPr lang="sr-Latn-RS" dirty="0" smtClean="0">
                <a:solidFill>
                  <a:srgbClr val="0D2192"/>
                </a:solidFill>
              </a:rPr>
              <a:t>Input binding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893617" y="1073727"/>
            <a:ext cx="6622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Trigeruje kod mikroservisa, događajem iz eksternog resursa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Konfiguracija resursa vrši se u YAML fajlu komponente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Takođe, konfiguriše se public endpoint mikroservisa kao event handler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57" y="1812391"/>
            <a:ext cx="4289344" cy="286820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477375" y="8295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smtClean="0">
                <a:solidFill>
                  <a:srgbClr val="0D2192"/>
                </a:solidFill>
              </a:rPr>
              <a:t>Distribuirane mikroservisne aplikacije</a:t>
            </a:r>
            <a:r>
              <a:rPr lang="en-GB" dirty="0">
                <a:solidFill>
                  <a:srgbClr val="0D2192"/>
                </a:solidFill>
              </a:rPr>
              <a:t> </a:t>
            </a:r>
            <a:r>
              <a:rPr lang="sr-Latn-RS" dirty="0" smtClean="0">
                <a:solidFill>
                  <a:srgbClr val="0D2192"/>
                </a:solidFill>
              </a:rPr>
              <a:t>– različiti izazovi za developer-e</a:t>
            </a:r>
            <a:endParaRPr dirty="0">
              <a:solidFill>
                <a:srgbClr val="0D2192"/>
              </a:solidFill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8449" y="1898160"/>
            <a:ext cx="4887745" cy="2715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78872" y="886691"/>
            <a:ext cx="6269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Primena kod CameraDataCalculation servisa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Hendluje se događaj sa eksternog servisa CameraSimulation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Iskorišćen Mqtt input binding, česta primena kod IoT sistema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Eclipse Mosquitto, kao Mqtt message brocker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1710" y="159328"/>
            <a:ext cx="2271715" cy="2779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85" y="3036413"/>
            <a:ext cx="6858679" cy="161578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lstStyle/>
          <a:p>
            <a:r>
              <a:rPr lang="en-US" altLang="sr-Latn-RS" dirty="0" smtClean="0">
                <a:solidFill>
                  <a:srgbClr val="0D2192"/>
                </a:solidFill>
              </a:rPr>
              <a:t>Output</a:t>
            </a:r>
            <a:r>
              <a:rPr lang="sr-Latn-RS" dirty="0" smtClean="0">
                <a:solidFill>
                  <a:srgbClr val="0D2192"/>
                </a:solidFill>
              </a:rPr>
              <a:t> binding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906145" y="966470"/>
            <a:ext cx="662241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Mikroservis 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komunicira preko output binding komponente DAPR sidecar sa eksternim resursom (baza podataka, servis za slanje poruka itd.)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Konfiguracija resursa vrši se u YAML fajlu komponente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Moguća je komunikacija preko HTTP i GRPC protokola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 descr="Screenshot 2023-02-01 at 17.17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9665" y="2075180"/>
            <a:ext cx="4344670" cy="28257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524" y="114789"/>
            <a:ext cx="7571700" cy="702600"/>
          </a:xfrm>
        </p:spPr>
        <p:txBody>
          <a:bodyPr/>
          <a:lstStyle/>
          <a:p>
            <a:r>
              <a:rPr lang="x-none" altLang="en-US" dirty="0" smtClean="0">
                <a:solidFill>
                  <a:srgbClr val="0D2192"/>
                </a:solidFill>
              </a:rPr>
              <a:t>Postgres </a:t>
            </a:r>
            <a:r>
              <a:rPr lang="en-US" altLang="sr-Latn-RS" dirty="0" smtClean="0">
                <a:solidFill>
                  <a:srgbClr val="0D2192"/>
                </a:solidFill>
              </a:rPr>
              <a:t>Output</a:t>
            </a:r>
            <a:r>
              <a:rPr lang="sr-Latn-RS" dirty="0" smtClean="0">
                <a:solidFill>
                  <a:srgbClr val="0D2192"/>
                </a:solidFill>
              </a:rPr>
              <a:t> binding</a:t>
            </a:r>
            <a:r>
              <a:rPr lang="x-none" altLang="sr-Latn-RS" dirty="0" smtClean="0">
                <a:solidFill>
                  <a:srgbClr val="0D2192"/>
                </a:solidFill>
              </a:rPr>
              <a:t> komponenta</a:t>
            </a:r>
            <a:endParaRPr lang="x-none" altLang="sr-Latn-RS" dirty="0" smtClean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65150" y="966470"/>
            <a:ext cx="74999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Potrebno je definisati komponentu kroz YAML fajl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&lt;NAME&gt; parametar treba biti naziv binding komponente preko koje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ćemo je identifikovati iz našeg servisa prilikom inicijalizacije DaprClient objekta</a:t>
            </a:r>
            <a:endParaRPr lang="x-none" alt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 </a:t>
            </a:r>
            <a:r>
              <a:rPr lang="en-US" altLang="x-none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&lt;CONNECTION_STRING&gt;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treba da sadrži podatke vezane za konekciju sa bazom (primer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user=postgres password=postgres host=localhost port=5432 dbname=employees pool_min_conns=1 pool_max_conns=10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)</a:t>
            </a:r>
            <a:endParaRPr lang="x-none" alt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Zahtev ka output binding Postgres komponenti treba da sadrži parametar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operation (exec,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query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i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close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) i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metadata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koji u sebi ima parametar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sql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kome se prosledjuje zahtevani upit</a:t>
            </a:r>
            <a:endParaRPr lang="x-none" alt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12" name="Picture 11" descr="Screenshot 2023-02-01 at 17.51.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0" y="2996565"/>
            <a:ext cx="2039620" cy="1712595"/>
          </a:xfrm>
          <a:prstGeom prst="rect">
            <a:avLst/>
          </a:prstGeom>
        </p:spPr>
      </p:pic>
      <p:pic>
        <p:nvPicPr>
          <p:cNvPr id="4" name="Picture 3" descr="Screenshot 2023-02-01 at 21.07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25" y="3145790"/>
            <a:ext cx="4429760" cy="8293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86187" y="1477241"/>
            <a:ext cx="626918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Definisanje output binding postgres komponente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556749"/>
            <a:ext cx="7571700" cy="702600"/>
          </a:xfrm>
        </p:spPr>
        <p:txBody>
          <a:bodyPr/>
          <a:p>
            <a:r>
              <a:rPr lang="x-none" dirty="0">
                <a:solidFill>
                  <a:srgbClr val="0D2192"/>
                </a:solidFill>
                <a:sym typeface="+mn-ea"/>
              </a:rPr>
              <a:t>Primer korišćenja Output binding komponente sa Postgres bazom u NodeJS okruženju</a:t>
            </a:r>
            <a:endParaRPr lang="x-none" dirty="0">
              <a:solidFill>
                <a:srgbClr val="0D2192"/>
              </a:solidFill>
            </a:endParaRPr>
          </a:p>
        </p:txBody>
      </p:sp>
      <p:pic>
        <p:nvPicPr>
          <p:cNvPr id="7" name="Picture 6" descr="Screenshot 2023-02-01 at 17.44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0" y="2298700"/>
            <a:ext cx="6640830" cy="18186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78815" y="1116330"/>
            <a:ext cx="813244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Za korišćenje output binding komponente koristi se send metoda objekta DaprClient</a:t>
            </a: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Slanje INSERT upita iz servisa </a:t>
            </a:r>
            <a:r>
              <a:rPr lang="x-none" altLang="sr-Latn-R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Employee Store Service  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Slanje SELECT upita iz servisa </a:t>
            </a:r>
            <a:r>
              <a:rPr lang="x-none" altLang="sr-Latn-R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Employee Info Service</a:t>
            </a: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p>
            <a:r>
              <a:rPr lang="x-none" dirty="0">
                <a:solidFill>
                  <a:srgbClr val="0D2192"/>
                </a:solidFill>
              </a:rPr>
              <a:t>Primer korišćenja Output binding komponente sa Postgres bazom u NodeJS okruženju</a:t>
            </a:r>
            <a:endParaRPr lang="x-none" dirty="0">
              <a:solidFill>
                <a:srgbClr val="0D2192"/>
              </a:solidFill>
            </a:endParaRPr>
          </a:p>
        </p:txBody>
      </p:sp>
      <p:pic>
        <p:nvPicPr>
          <p:cNvPr id="3" name="Picture 2" descr="Screenshot 2023-02-01 at 17.38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1539875"/>
            <a:ext cx="7056755" cy="200025"/>
          </a:xfrm>
          <a:prstGeom prst="rect">
            <a:avLst/>
          </a:prstGeom>
        </p:spPr>
      </p:pic>
      <p:pic>
        <p:nvPicPr>
          <p:cNvPr id="9" name="Picture 8" descr="Screenshot 2023-02-01 at 17.43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" y="2604135"/>
            <a:ext cx="5282565" cy="250825"/>
          </a:xfrm>
          <a:prstGeom prst="rect">
            <a:avLst/>
          </a:prstGeom>
        </p:spPr>
      </p:pic>
      <p:pic>
        <p:nvPicPr>
          <p:cNvPr id="10" name="Picture 9" descr="Screenshot 2023-02-01 at 17.49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" y="3719195"/>
            <a:ext cx="6013450" cy="2508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11" y="297669"/>
            <a:ext cx="7571700" cy="702600"/>
          </a:xfrm>
        </p:spPr>
        <p:txBody>
          <a:bodyPr/>
          <a:lstStyle/>
          <a:p>
            <a:r>
              <a:rPr lang="en-US" dirty="0" smtClean="0">
                <a:solidFill>
                  <a:srgbClr val="0D2192"/>
                </a:solidFill>
              </a:rPr>
              <a:t>State management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85939" y="1271976"/>
            <a:ext cx="3688950" cy="229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Čuvanje, čitanje i pretraživanje key/value parova iz podržanih state store-ova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State store, tipična primena: korpa u online shop-u, stanje sesije tokom igranja igre...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HTTP POST za čuvanje i izvršenje upita nad key/value parovima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HTTP GET za čitanje vrednosti iza specificiranog ključa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50" y="1085414"/>
            <a:ext cx="4680954" cy="248335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650" y="733961"/>
            <a:ext cx="2137357" cy="2292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120" y="926041"/>
            <a:ext cx="5721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Dodatni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metapodaci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koji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opisuju</a:t>
            </a:r>
            <a:r>
              <a:rPr 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zahteve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konkurentnosti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I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konzistentnosti</a:t>
            </a:r>
            <a:endParaRPr 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 default-u: 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eventually consistent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last-write-wins</a:t>
            </a:r>
            <a:endParaRPr lang="en-US" b="1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Podr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žane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bulk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transakcione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operacije</a:t>
            </a:r>
            <a:endParaRPr 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7" y="3263141"/>
            <a:ext cx="7581900" cy="4095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64120" y="24651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Primena kod Camera Data Calculation service, izrađenog u .Net-u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74" y="3904642"/>
            <a:ext cx="5781675" cy="4667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Publish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&amp; 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Subscribe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98992" y="1240589"/>
            <a:ext cx="36949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Objaviljivač (publisher) šalje poruke preko ulaznog kanala, na određenu temu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(topic)</a:t>
            </a:r>
            <a:endParaRPr lang="sr-Latn-RS" b="1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Pretplatnik (subscriber) se pretplaćuje na temu i prima poruke sa izlaznog kanala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Queueing mehanizam message brocker-a, garantuje trajnost, čuvanjem poruka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Pretplatnici ne moraju biti odmah dostupni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DAPR garantuje At-Least-Once semantiku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3080" name="Picture 8" descr="https://docs.dapr.io/images/pubsub-overview-patter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864" y="1527373"/>
            <a:ext cx="4256004" cy="166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AutoShape 2" descr="The Dapr pub/sub stack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sr-Latn-R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2" y="845619"/>
            <a:ext cx="3755041" cy="28548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4676" y="93420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Request: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http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://localhost:&lt;dapr-port&gt;/v1.0/publish/&lt;pub-sub-name&gt;/&lt;topic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&gt;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Json response: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{ "status": "&lt;status&gt;"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}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Gde je status: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SUCCES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RETRY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DROP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678" y="214230"/>
            <a:ext cx="7571700" cy="477755"/>
          </a:xfrm>
        </p:spPr>
        <p:txBody>
          <a:bodyPr/>
          <a:lstStyle/>
          <a:p>
            <a:r>
              <a:rPr lang="sr-Latn-RS" sz="14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Implementacija u .NET-u</a:t>
            </a:r>
            <a:endParaRPr lang="sr-Latn-RS" sz="1400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7728" y="1860151"/>
            <a:ext cx="2360963" cy="2947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67" y="691985"/>
            <a:ext cx="6555200" cy="823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9" y="1860151"/>
            <a:ext cx="5659534" cy="143691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66" y="292444"/>
            <a:ext cx="7571700" cy="702600"/>
          </a:xfrm>
        </p:spPr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Zašto DAPR ?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AutoShape 4" descr="Dapr at 20,000 feet"/>
          <p:cNvSpPr>
            <a:spLocks noChangeAspect="1" noChangeArrowheads="1"/>
          </p:cNvSpPr>
          <p:nvPr/>
        </p:nvSpPr>
        <p:spPr bwMode="auto">
          <a:xfrm>
            <a:off x="2297884" y="339818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sr-Latn-R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95" y="1896073"/>
            <a:ext cx="5826876" cy="27513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066" y="1039892"/>
            <a:ext cx="7150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API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koji</a:t>
            </a:r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pojednostavljuje</a:t>
            </a:r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mikroservnisnu</a:t>
            </a:r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povezanost</a:t>
            </a:r>
            <a:br>
              <a:rPr lang="en-U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Nezavisnost </a:t>
            </a:r>
            <a:r>
              <a:rPr lang="sr-Latn-R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od programskog jezika i razvojnog okruženja</a:t>
            </a:r>
            <a:endParaRPr lang="sr-Latn-RS" sz="2000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11" y="297669"/>
            <a:ext cx="7571700" cy="702600"/>
          </a:xfrm>
        </p:spPr>
        <p:txBody>
          <a:bodyPr/>
          <a:lstStyle/>
          <a:p>
            <a:r>
              <a:rPr lang="x-none" altLang="sr-Latn-RS" dirty="0">
                <a:solidFill>
                  <a:srgbClr val="0D2192"/>
                </a:solidFill>
              </a:rPr>
              <a:t>Secrets </a:t>
            </a:r>
            <a:endParaRPr lang="x-none" alt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1805" y="1149350"/>
            <a:ext cx="69615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Pribavljanje podataka potrebnih radi autentifikacije</a:t>
            </a: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/autorizacije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(secret code, password, token, username i password za pristup bazi podataka, API key)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Lokalni fajl sa kredencijalom izvan root projekta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Secrets management tool (Hashicorp Vault, Azzure Key Vault)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3" name="Picture 2" descr="Screenshot 2023-02-01 at 21.31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625" y="2352040"/>
            <a:ext cx="4424680" cy="23977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56037" y="1353416"/>
            <a:ext cx="62691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Definisanje secrets komponente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Dodavanje JSON secrets fajla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423399"/>
            <a:ext cx="7571700" cy="702600"/>
          </a:xfrm>
        </p:spPr>
        <p:txBody>
          <a:bodyPr/>
          <a:p>
            <a:r>
              <a:rPr lang="x-none" dirty="0">
                <a:solidFill>
                  <a:srgbClr val="0D2192"/>
                </a:solidFill>
                <a:sym typeface="+mn-ea"/>
              </a:rPr>
              <a:t>Primer korišćenja secrets komponente u NodeJS okruženju</a:t>
            </a:r>
            <a:endParaRPr lang="x-none" dirty="0">
              <a:solidFill>
                <a:srgbClr val="0D2192"/>
              </a:solidFill>
            </a:endParaRPr>
          </a:p>
        </p:txBody>
      </p:sp>
      <p:pic>
        <p:nvPicPr>
          <p:cNvPr id="3" name="Picture 2" descr="Screenshot 2023-02-01 at 21.42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5055" y="2102485"/>
            <a:ext cx="2933700" cy="2686685"/>
          </a:xfrm>
          <a:prstGeom prst="rect">
            <a:avLst/>
          </a:prstGeom>
        </p:spPr>
      </p:pic>
      <p:pic>
        <p:nvPicPr>
          <p:cNvPr id="4" name="Picture 3" descr="Screenshot 2023-02-01 at 21.43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75" y="2102485"/>
            <a:ext cx="3205480" cy="10712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78815" y="1109345"/>
            <a:ext cx="81324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ClientSecret interfejs</a:t>
            </a:r>
            <a:endParaRPr lang="en-US" altLang="x-none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Primer pribavljanja secret key podatka</a:t>
            </a:r>
            <a:endParaRPr lang="en-US" altLang="x-none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x-none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x-none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p>
            <a:r>
              <a:rPr lang="x-none" dirty="0">
                <a:solidFill>
                  <a:srgbClr val="0D2192"/>
                </a:solidFill>
              </a:rPr>
              <a:t>Primer korišćenja Secrets komponente u NodeJS okruženju</a:t>
            </a:r>
            <a:endParaRPr lang="x-none" dirty="0">
              <a:solidFill>
                <a:srgbClr val="0D2192"/>
              </a:solidFill>
            </a:endParaRPr>
          </a:p>
        </p:txBody>
      </p:sp>
      <p:pic>
        <p:nvPicPr>
          <p:cNvPr id="4" name="Picture 3" descr="Screenshot 2023-02-01 at 21.49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635" y="1579245"/>
            <a:ext cx="5234305" cy="646430"/>
          </a:xfrm>
          <a:prstGeom prst="rect">
            <a:avLst/>
          </a:prstGeom>
        </p:spPr>
      </p:pic>
      <p:pic>
        <p:nvPicPr>
          <p:cNvPr id="7" name="Picture 6" descr="Screenshot 2023-02-01 at 21.51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3027680"/>
            <a:ext cx="5367020" cy="1780540"/>
          </a:xfrm>
          <a:prstGeom prst="rect">
            <a:avLst/>
          </a:prstGeom>
        </p:spPr>
      </p:pic>
      <p:pic>
        <p:nvPicPr>
          <p:cNvPr id="8" name="Picture 7" descr="Screenshot 2023-02-01 at 21.52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10" y="3027680"/>
            <a:ext cx="2292350" cy="64643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6" y="494519"/>
            <a:ext cx="7571700" cy="702600"/>
          </a:xfrm>
        </p:spPr>
        <p:txBody>
          <a:bodyPr/>
          <a:lstStyle/>
          <a:p>
            <a:r>
              <a:rPr lang="en-US" altLang="x-none" dirty="0">
                <a:solidFill>
                  <a:srgbClr val="0D2192"/>
                </a:solidFill>
              </a:rPr>
              <a:t>Actors</a:t>
            </a:r>
            <a:endParaRPr lang="en-US" altLang="x-none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1805" y="1555750"/>
            <a:ext cx="69615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Model aktera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Nezavisnost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Razmena poruka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 descr="Screenshot 2023-02-01 at 22.52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0" y="1196975"/>
            <a:ext cx="4463415" cy="37547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6" y="290684"/>
            <a:ext cx="7571700" cy="702600"/>
          </a:xfrm>
        </p:spPr>
        <p:txBody>
          <a:bodyPr/>
          <a:lstStyle/>
          <a:p>
            <a:r>
              <a:rPr lang="en-US" altLang="x-none" dirty="0">
                <a:solidFill>
                  <a:srgbClr val="0D2192"/>
                </a:solidFill>
              </a:rPr>
              <a:t>Observability</a:t>
            </a:r>
            <a:endParaRPr lang="en-US" altLang="x-none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1805" y="1155700"/>
            <a:ext cx="69615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Distributed tracing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- podaci o saobraćaju unutar mreže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Metrics - </a:t>
            </a: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Podaci o performansama sistema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Logging - </a:t>
            </a: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Logovanje kriti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čnih poruka tokom razmena poruka izmedju servisa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Health - Prikaz dostupnosti servisa unutar sistema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3" name="Picture 2" descr="Screenshot 2023-02-01 at 22.56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4705" y="2367915"/>
            <a:ext cx="6319520" cy="22821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555" y="623570"/>
            <a:ext cx="3780790" cy="702310"/>
          </a:xfrm>
        </p:spPr>
        <p:txBody>
          <a:bodyPr/>
          <a:lstStyle/>
          <a:p>
            <a:r>
              <a:rPr lang="x-none" altLang="en-US" sz="5400" dirty="0">
                <a:solidFill>
                  <a:srgbClr val="0D2192"/>
                </a:solidFill>
              </a:rPr>
              <a:t>Zaključak</a:t>
            </a:r>
            <a:endParaRPr lang="x-none" altLang="en-US" sz="5400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84505" y="1325880"/>
            <a:ext cx="69615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Distributed application runtime (DAPR) predstavlja moderan i efikasan na</a:t>
            </a:r>
            <a:r>
              <a:rPr lang="x-none" alt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čin razvoja mikrosistema</a:t>
            </a:r>
            <a:endParaRPr lang="x-none" altLang="en-US" sz="2000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en-US" sz="2000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Laka konfiguracija i modifikacija svih komponenti potrebnih za razvoj mikrosistemske arhitekture</a:t>
            </a:r>
            <a:endParaRPr lang="x-none" altLang="en-US" sz="2000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en-US" sz="2000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Široka podrška tehnologija omogućava jednostavnu integraciju već postojećih mikrosistema u DAPR sistem</a:t>
            </a:r>
            <a:endParaRPr lang="x-none" altLang="en-US" sz="2000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4550" y="2220595"/>
            <a:ext cx="4914900" cy="702310"/>
          </a:xfrm>
        </p:spPr>
        <p:txBody>
          <a:bodyPr/>
          <a:lstStyle/>
          <a:p>
            <a:r>
              <a:rPr lang="x-none" altLang="en-US" sz="4800" dirty="0">
                <a:solidFill>
                  <a:srgbClr val="0D2192"/>
                </a:solidFill>
              </a:rPr>
              <a:t>Hvala na pažnji!</a:t>
            </a:r>
            <a:endParaRPr lang="x-none" altLang="en-US" sz="4800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71" y="289601"/>
            <a:ext cx="7571700" cy="702600"/>
          </a:xfrm>
        </p:spPr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Arhitektura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2642" y="1141349"/>
            <a:ext cx="649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Gradivni blokovi – </a:t>
            </a:r>
            <a:r>
              <a:rPr lang="sr-Latn-R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enkapsuliraju „mogućnosti“ distribuirane infratsrukture</a:t>
            </a:r>
            <a:endParaRPr lang="sr-Latn-RS" sz="2000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30" y="1812290"/>
            <a:ext cx="3232785" cy="33312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371" y="1895905"/>
            <a:ext cx="4171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State management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Service invocation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Publish and subscribe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Bindings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Observability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Secrets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Actors</a:t>
            </a:r>
            <a:b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2463439"/>
            <a:ext cx="3784969" cy="19769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515" y="569541"/>
            <a:ext cx="5064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Integracija servisa sa gradivnim blokom</a:t>
            </a:r>
            <a:endParaRPr lang="sr-Latn-RS" sz="2000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515" y="1203496"/>
            <a:ext cx="492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Pristup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infratsrukturi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preko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HTTP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ili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gRPC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API-a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1026" name="Picture 2" descr="https://docs.dapr.io/images/overview-sidecar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45" y="2076399"/>
            <a:ext cx="4139270" cy="236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59090" y="532963"/>
            <a:ext cx="57006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Sidecar arhitektura</a:t>
            </a:r>
            <a:b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sz="2000" b="1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Izdvojeni memorijski prostor ili zaseban kontejner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Izolacija i enkapsulacija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Povezivanje (integracija) sa servisom,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ne deo njega!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7" name="AutoShape 2" descr="Sidecar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sr-Latn-R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31" y="2074604"/>
            <a:ext cx="4223848" cy="27588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D2192"/>
                </a:solidFill>
              </a:rPr>
              <a:t>DAPR </a:t>
            </a:r>
            <a:r>
              <a:rPr lang="en-US" b="1" dirty="0" err="1" smtClean="0">
                <a:solidFill>
                  <a:srgbClr val="0D2192"/>
                </a:solidFill>
              </a:rPr>
              <a:t>komponente</a:t>
            </a:r>
            <a:endParaRPr lang="sr-Latn-RS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68387" y="1129145"/>
            <a:ext cx="459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Konkretna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implementacija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gradivnih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blokova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76" y="1634125"/>
            <a:ext cx="5286342" cy="30048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935182" y="581891"/>
            <a:ext cx="3772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Definicija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komponente</a:t>
            </a:r>
            <a:r>
              <a:rPr 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kroz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YAML </a:t>
            </a: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fajl</a:t>
            </a:r>
            <a:endParaRPr lang="en-U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27" y="1514984"/>
            <a:ext cx="2518063" cy="24876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33" y="1205344"/>
            <a:ext cx="3883603" cy="310688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Hosting environment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786150" y="1087582"/>
            <a:ext cx="438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Self-hosted mode</a:t>
            </a:r>
            <a:endParaRPr lang="sr-Latn-RS" sz="2000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34" y="1821873"/>
            <a:ext cx="5908359" cy="201453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5646</Words>
  <Application>WPS Presentation</Application>
  <PresentationFormat>On-screen Show (16:9)</PresentationFormat>
  <Paragraphs>273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Arial</vt:lpstr>
      <vt:lpstr>SimSun</vt:lpstr>
      <vt:lpstr>Wingdings</vt:lpstr>
      <vt:lpstr>Arial</vt:lpstr>
      <vt:lpstr>Roboto Slab</vt:lpstr>
      <vt:lpstr>Source Sans Pro</vt:lpstr>
      <vt:lpstr>Roboto Slab</vt:lpstr>
      <vt:lpstr>Microsoft YaHei</vt:lpstr>
      <vt:lpstr>汉仪旗黑</vt:lpstr>
      <vt:lpstr>Arial Unicode MS</vt:lpstr>
      <vt:lpstr>宋体-简</vt:lpstr>
      <vt:lpstr>Cordelia template</vt:lpstr>
      <vt:lpstr>DAPR – Distribued Application Runtime</vt:lpstr>
      <vt:lpstr>Distribuirane mikroservisne aplikacije – različiti izazovi za developer-e</vt:lpstr>
      <vt:lpstr>Zašto DAPR ?</vt:lpstr>
      <vt:lpstr>Arhitektura</vt:lpstr>
      <vt:lpstr>PowerPoint 演示文稿</vt:lpstr>
      <vt:lpstr>PowerPoint 演示文稿</vt:lpstr>
      <vt:lpstr>DAPR komponente</vt:lpstr>
      <vt:lpstr>PowerPoint 演示文稿</vt:lpstr>
      <vt:lpstr>Hosting environment</vt:lpstr>
      <vt:lpstr>Kontejnerizovano okruženje</vt:lpstr>
      <vt:lpstr>Performanse DAPR-a</vt:lpstr>
      <vt:lpstr>DAPR i servisne mreže</vt:lpstr>
      <vt:lpstr>DAPR i servisna mreža zajedno</vt:lpstr>
      <vt:lpstr>Primer korišćenja DAPR-a Sistem evidentiranja radnog vremena radnika</vt:lpstr>
      <vt:lpstr>Arhitektura sistema</vt:lpstr>
      <vt:lpstr>Konfiguracija u .NET-u</vt:lpstr>
      <vt:lpstr>Konfiguracija u NodeJS okruženju</vt:lpstr>
      <vt:lpstr>Bindings</vt:lpstr>
      <vt:lpstr>Input binding</vt:lpstr>
      <vt:lpstr>PowerPoint 演示文稿</vt:lpstr>
      <vt:lpstr>Output binding</vt:lpstr>
      <vt:lpstr>Postgres Output binding komponenta</vt:lpstr>
      <vt:lpstr>Primer korišćenja Output binding komponente sa Postgres bazom u NodeJS okruženju</vt:lpstr>
      <vt:lpstr>Primer korišćenja Output binding komponente sa Postgres bazom u NodeJS okruženju</vt:lpstr>
      <vt:lpstr>State management</vt:lpstr>
      <vt:lpstr>PowerPoint 演示文稿</vt:lpstr>
      <vt:lpstr>Publish &amp; Subscribe</vt:lpstr>
      <vt:lpstr>PowerPoint 演示文稿</vt:lpstr>
      <vt:lpstr>Implementacija u .NET-u</vt:lpstr>
      <vt:lpstr>Secrets </vt:lpstr>
      <vt:lpstr>Primer korišćenja secrets komponente u NodeJS okruženju</vt:lpstr>
      <vt:lpstr>Primer korišćenja Secrets komponente u NodeJS okruženju</vt:lpstr>
      <vt:lpstr>Actors</vt:lpstr>
      <vt:lpstr>Observability</vt:lpstr>
      <vt:lpstr>Zaključak</vt:lpstr>
      <vt:lpstr>Hvala na pažnji!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DAPR – Distribued Application Runtime</dc:title>
  <dc:creator/>
  <cp:lastModifiedBy>deki</cp:lastModifiedBy>
  <cp:revision>56</cp:revision>
  <dcterms:created xsi:type="dcterms:W3CDTF">2023-02-01T22:56:38Z</dcterms:created>
  <dcterms:modified xsi:type="dcterms:W3CDTF">2023-02-01T22:56:38Z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1033-4.9.0.7859</vt:lpwstr>
  </property>
</Properties>
</file>